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4" r:id="rId8"/>
    <p:sldId id="262" r:id="rId9"/>
    <p:sldId id="263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74"/>
  </p:normalViewPr>
  <p:slideViewPr>
    <p:cSldViewPr snapToGrid="0" snapToObjects="1">
      <p:cViewPr varScale="1">
        <p:scale>
          <a:sx n="124" d="100"/>
          <a:sy n="124" d="100"/>
        </p:scale>
        <p:origin x="64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C14341-B481-BC4A-9B0D-A40715C30561}" type="datetimeFigureOut">
              <a:rPr lang="en-US" smtClean="0"/>
              <a:t>11/9/21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0B52A8-4DEB-B249-8F1D-ED1D3844CA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1286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 pieces of evidence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0B52A8-4DEB-B249-8F1D-ED1D3844CAD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9035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11FE6D-742F-EF4A-B247-E9B2CC6FB4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67F395-F2A8-A34D-B653-0A36C4399B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532506-B09E-2E45-A9DA-3FC8740052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01279-D8A5-CE49-B526-C7ABEDC5FA74}" type="datetimeFigureOut">
              <a:rPr lang="en-US" smtClean="0"/>
              <a:t>11/9/21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75A0AE-05D7-4241-A32D-9DCDE199FB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2C5C7F-F687-1444-AC43-59840A43C1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AB729-C3EF-B24A-A2B8-39BA18B2B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1353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377A1-EF4C-4A4E-BB49-703C188DF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4EC282E-B9A0-AE4F-8AAF-DCBA5B21E3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32FC29-EA4B-6947-B193-CEF44F3B5F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01279-D8A5-CE49-B526-C7ABEDC5FA74}" type="datetimeFigureOut">
              <a:rPr lang="en-US" smtClean="0"/>
              <a:t>11/9/21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ED4437-C9AC-194A-A55A-CE77EC7591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766B70-3724-F241-ABA8-929CA0B47C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AB729-C3EF-B24A-A2B8-39BA18B2B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934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4E8ED0A-132F-EC4E-BA5F-E247DB21536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8CFE9F6-CA91-384D-93F1-DFD4195867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9A656-E80E-0B4E-8BEC-7BB9DE96CB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01279-D8A5-CE49-B526-C7ABEDC5FA74}" type="datetimeFigureOut">
              <a:rPr lang="en-US" smtClean="0"/>
              <a:t>11/9/21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97A4EF-C01A-9647-A600-FB481BBEDA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080172-BEC7-F94B-AFEA-364D11535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AB729-C3EF-B24A-A2B8-39BA18B2B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5078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4D5DA-072E-3342-925E-1E2661281D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E5B366-0DD8-714C-8F77-996A872ED6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E03D07-F734-BB44-9693-F54768C8C3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01279-D8A5-CE49-B526-C7ABEDC5FA74}" type="datetimeFigureOut">
              <a:rPr lang="en-US" smtClean="0"/>
              <a:t>11/9/21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E5DA3D-1C5C-4940-95CF-BED335797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4EA19E-66B6-214B-B116-7D2A5B612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AB729-C3EF-B24A-A2B8-39BA18B2B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6780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8AEC42-DAAB-874E-8EA1-0F17720AF4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D2885E-7347-1E4B-A910-DC25AB604B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F32DAE-A898-9648-A7C3-F397E62E62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01279-D8A5-CE49-B526-C7ABEDC5FA74}" type="datetimeFigureOut">
              <a:rPr lang="en-US" smtClean="0"/>
              <a:t>11/9/21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714D34-F77E-C84A-959C-4B0DF36950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900757-F910-6049-BC69-A9FE696E08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AB729-C3EF-B24A-A2B8-39BA18B2B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9030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FF6B7D-96EE-4845-9D31-2047B7D031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981B59-4FE9-774A-A71B-6C856523BF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D46CEF-EE64-E34A-A564-0E8766B925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F26A8D-ED7C-1C42-950C-9E4A2C335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01279-D8A5-CE49-B526-C7ABEDC5FA74}" type="datetimeFigureOut">
              <a:rPr lang="en-US" smtClean="0"/>
              <a:t>11/9/21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FC4F69-5FED-7B40-B9BE-970BC4E388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C51F89-BBBA-9144-9B6B-CFB1908CD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AB729-C3EF-B24A-A2B8-39BA18B2B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8731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379537-C497-6645-8DEE-9DF387488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CF2B87-77B8-234E-BE52-D8176D88AF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10FB89-C50B-2946-9D9C-4F06E6CBF5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E0698C7-03D8-E348-ADEF-C657B3056C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4263A96-6CC3-DE4B-874B-882A4C05CA9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A10E980-F986-A14A-BF3A-9E220B36CC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01279-D8A5-CE49-B526-C7ABEDC5FA74}" type="datetimeFigureOut">
              <a:rPr lang="en-US" smtClean="0"/>
              <a:t>11/9/21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872CF45-78EB-7448-91FA-3429232C31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4CA6416-E58C-D549-BF82-EA8109323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AB729-C3EF-B24A-A2B8-39BA18B2B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713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89669-4345-6B45-8044-253A9767C8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A454430-7FD3-194B-90D6-D1B329B7BB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01279-D8A5-CE49-B526-C7ABEDC5FA74}" type="datetimeFigureOut">
              <a:rPr lang="en-US" smtClean="0"/>
              <a:t>11/9/21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AB78B4-8077-5A46-8C98-B59B36DF2F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891B6A-0938-D245-8239-AD782A0249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AB729-C3EF-B24A-A2B8-39BA18B2B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7810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B1B464-9044-9E42-80D1-2F902DB783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01279-D8A5-CE49-B526-C7ABEDC5FA74}" type="datetimeFigureOut">
              <a:rPr lang="en-US" smtClean="0"/>
              <a:t>11/9/21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AEF899B-89C3-5740-8EBB-93C7E3FC9F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B2F737-81B4-814C-8651-505AAEF2C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AB729-C3EF-B24A-A2B8-39BA18B2B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8240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CB8C6-9F43-7043-99EE-2CA1453A10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3A88F3-CED3-D349-B2C2-D31DDCFB8D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530041-7830-874D-B52E-24E9628243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A0CF93-C09C-B74E-B0D6-EF6BC8E03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01279-D8A5-CE49-B526-C7ABEDC5FA74}" type="datetimeFigureOut">
              <a:rPr lang="en-US" smtClean="0"/>
              <a:t>11/9/21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3F1F2F-B1CF-274C-B667-A6B5BAB947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3B5AC9-1B91-054E-B283-7BB3FD62B0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AB729-C3EF-B24A-A2B8-39BA18B2B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4934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61029D-598F-DF49-888C-AC903A9409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38154F4-1531-7C42-B634-1F78E3264C1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B649D3-C609-0442-A6E8-A38546A95C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145006-367F-FF42-BF83-22F3C97206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01279-D8A5-CE49-B526-C7ABEDC5FA74}" type="datetimeFigureOut">
              <a:rPr lang="en-US" smtClean="0"/>
              <a:t>11/9/21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D38472-31AA-F742-8D56-96BDFFAD6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21C825-3EC2-2E47-B5A8-FA0BA9E4B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AB729-C3EF-B24A-A2B8-39BA18B2B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368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28E17F6-E378-FE42-97DC-DA3FBB930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5AA9BE-5EBB-014D-90CB-ABE839DD07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BA4E9B-26CD-9E43-AC1A-813C30186B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601279-D8A5-CE49-B526-C7ABEDC5FA74}" type="datetimeFigureOut">
              <a:rPr lang="en-US" smtClean="0"/>
              <a:t>11/9/21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A4E5CF-0174-674B-97AA-77761B71CE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C5BD08-7168-1848-A755-E163F7D089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0AB729-C3EF-B24A-A2B8-39BA18B2B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21106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0A644D-23DB-5C42-85B4-75D0C65F42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37431"/>
            <a:ext cx="9144000" cy="2387600"/>
          </a:xfrm>
        </p:spPr>
        <p:txBody>
          <a:bodyPr>
            <a:noAutofit/>
          </a:bodyPr>
          <a:lstStyle/>
          <a:p>
            <a:r>
              <a:rPr lang="en-US" sz="4000" b="1" dirty="0"/>
              <a:t>Value of monitoring facilitating efficient and adaptive biotoxin management in the West Coast Dungeness Crab fishery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50391C-08A7-AC4B-8FB5-7C91F72C48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417106"/>
            <a:ext cx="9144000" cy="1655762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Christopher Free, Stephanie Moore, Vera Trainer</a:t>
            </a:r>
          </a:p>
          <a:p>
            <a:r>
              <a:rPr lang="en-US" dirty="0"/>
              <a:t>ORHAB Steering Committee Meeting | November 9, 2021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7E3938-7ADB-0B43-8F59-B6F9FBCA04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2523"/>
          <a:stretch/>
        </p:blipFill>
        <p:spPr>
          <a:xfrm>
            <a:off x="931951" y="5465853"/>
            <a:ext cx="3099981" cy="9811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74430C7-984F-8748-8F29-56B6B4F747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7917" y="5461793"/>
            <a:ext cx="2456167" cy="9852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CB3C0A3-F9CA-794D-89EA-CF94E85E4F2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7698" b="28179"/>
          <a:stretch/>
        </p:blipFill>
        <p:spPr>
          <a:xfrm>
            <a:off x="8160069" y="5461793"/>
            <a:ext cx="2962382" cy="923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5196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4CBEC4EF-0ACC-5F43-823F-30BE1A657485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2192000" cy="83344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Use of ORHAB beach sampling data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0DA156-B0BD-C941-99EC-0CE367F043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3395" y="1013966"/>
            <a:ext cx="10515600" cy="5016964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b="1" dirty="0"/>
              <a:t>Use in manuscript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Illustrate </a:t>
            </a:r>
            <a:r>
              <a:rPr lang="en-US" i="1" dirty="0"/>
              <a:t>Pseudo-nitzschia </a:t>
            </a:r>
            <a:r>
              <a:rPr lang="en-US" dirty="0"/>
              <a:t>densities and particulate domoic acid contamination in Washington relative to the Dungeness crab fishing season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Terms of use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Happy to share the paper and address feedback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Happy to acknowledge ORHAB using appropriate text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Won’t share data or post in a public repository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Won’t use for any other purpose without permission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Draft acknowledgement text</a:t>
            </a:r>
          </a:p>
          <a:p>
            <a:pPr marL="0" indent="0">
              <a:buNone/>
            </a:pPr>
            <a:r>
              <a:rPr lang="en-US" sz="2400" dirty="0"/>
              <a:t>The Olympic Region Harmful Algal Bloom (ORHAB) partnership has been funded since 2006, a surcharge to Washington State shellfish and seaweed licenses as authorized by RCW 77.21.555. We express our gratitude to ORHAB for the collection and enumeration of samples containing Pseudo-nitzschia and domoic acid analysis. </a:t>
            </a:r>
            <a:r>
              <a:rPr lang="en-US" sz="2400" b="1" dirty="0"/>
              <a:t>Should I acknowledge any specific partners as well?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85879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B5B71C-FF1B-3C48-B115-124C70FD32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33446"/>
          </a:xfrm>
        </p:spPr>
        <p:txBody>
          <a:bodyPr/>
          <a:lstStyle/>
          <a:p>
            <a:r>
              <a:rPr lang="en-US" dirty="0"/>
              <a:t>Impacts of HABs on the Dungeness crab fishery</a:t>
            </a:r>
          </a:p>
        </p:txBody>
      </p:sp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9CAC5D55-6B4A-AD41-988E-3C337E35AD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3446"/>
            <a:ext cx="9789898" cy="6024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0256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9EBDF5-C4B2-864F-A2DF-DD6EA04878C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0" y="2110124"/>
            <a:ext cx="5589142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/>
              <a:t>Historical synthesis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Synthesize the history of monitoring and management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Identify design principles that facilitate efficient/adaptive management</a:t>
            </a:r>
          </a:p>
          <a:p>
            <a:pPr marL="514350" indent="-514350">
              <a:buFont typeface="+mj-lt"/>
              <a:buAutoNum type="arabicPeriod"/>
            </a:pPr>
            <a:endParaRPr lang="en-US" sz="2400" dirty="0"/>
          </a:p>
          <a:p>
            <a:pPr marL="0" indent="0">
              <a:buNone/>
            </a:pPr>
            <a:r>
              <a:rPr lang="en-US" sz="2400" i="1" dirty="0"/>
              <a:t>Opportunity for states to learn from each other and a template for other regions confronting HAB and biotoxin challenges.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FDEF9D-A7C8-D749-BF8E-6C0E08AF1A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0" y="2110124"/>
            <a:ext cx="5181600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/>
              <a:t>Simulation testing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Power analysis to assess the performance of 6-crab surveys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Simulation test programs with different spatial-temporal designs</a:t>
            </a:r>
          </a:p>
          <a:p>
            <a:pPr marL="514350" indent="-514350">
              <a:buFont typeface="+mj-lt"/>
              <a:buAutoNum type="arabicPeriod"/>
            </a:pPr>
            <a:endParaRPr lang="en-US" sz="2400" dirty="0"/>
          </a:p>
          <a:p>
            <a:pPr marL="0" indent="0">
              <a:buNone/>
            </a:pPr>
            <a:r>
              <a:rPr lang="en-US" sz="2400" i="1" dirty="0"/>
              <a:t>Demonstrate the effectiveness of monitoring to stakeholders.</a:t>
            </a:r>
          </a:p>
          <a:p>
            <a:pPr marL="0" indent="0">
              <a:buNone/>
            </a:pPr>
            <a:endParaRPr lang="en-US" sz="1200" i="1" dirty="0"/>
          </a:p>
          <a:p>
            <a:pPr marL="0" indent="0">
              <a:buNone/>
            </a:pPr>
            <a:r>
              <a:rPr lang="en-US" sz="2400" i="1" dirty="0"/>
              <a:t>Elevate the role of simulation testing in designing monitoring programs.</a:t>
            </a:r>
          </a:p>
          <a:p>
            <a:pPr marL="514350" indent="-514350">
              <a:buFont typeface="+mj-lt"/>
              <a:buAutoNum type="arabicPeriod"/>
            </a:pPr>
            <a:endParaRPr lang="en-US" sz="2400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0E7597A-8FD4-A745-8B45-5B6260F7E2A9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2192000" cy="83344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Project objectives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01DFF2-5CBC-1541-83AB-681BFA60FA35}"/>
              </a:ext>
            </a:extLst>
          </p:cNvPr>
          <p:cNvSpPr txBox="1"/>
          <p:nvPr/>
        </p:nvSpPr>
        <p:spPr>
          <a:xfrm>
            <a:off x="0" y="953479"/>
            <a:ext cx="12192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Demonstrate the value of monitoring in facilitating biotoxin management that protects public health with minimal impacts on fishing opportunities.</a:t>
            </a:r>
          </a:p>
        </p:txBody>
      </p:sp>
    </p:spTree>
    <p:extLst>
      <p:ext uri="{BB962C8B-B14F-4D97-AF65-F5344CB8AC3E}">
        <p14:creationId xmlns:p14="http://schemas.microsoft.com/office/powerpoint/2010/main" val="2715580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B5B71C-FF1B-3C48-B115-124C70FD32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33446"/>
          </a:xfrm>
        </p:spPr>
        <p:txBody>
          <a:bodyPr>
            <a:noAutofit/>
          </a:bodyPr>
          <a:lstStyle/>
          <a:p>
            <a:r>
              <a:rPr lang="en-US" dirty="0"/>
              <a:t>Management changes after the 2015 HAB event</a:t>
            </a:r>
          </a:p>
        </p:txBody>
      </p:sp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DF31B0E4-CC72-974A-804D-4D160456DD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778" y="833447"/>
            <a:ext cx="6859850" cy="597086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83C1FCF-CA67-AF47-A30D-D4843B1A3022}"/>
              </a:ext>
            </a:extLst>
          </p:cNvPr>
          <p:cNvSpPr txBox="1"/>
          <p:nvPr/>
        </p:nvSpPr>
        <p:spPr>
          <a:xfrm>
            <a:off x="7255577" y="833447"/>
            <a:ext cx="477547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Three major adaptations: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Expansion in monitoring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Delineation of clear </a:t>
            </a:r>
            <a:r>
              <a:rPr lang="en-US" sz="2400" dirty="0" err="1"/>
              <a:t>mgmt</a:t>
            </a:r>
            <a:r>
              <a:rPr lang="en-US" sz="2400" dirty="0"/>
              <a:t> zones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Legalization of evisceration orders</a:t>
            </a:r>
          </a:p>
        </p:txBody>
      </p:sp>
    </p:spTree>
    <p:extLst>
      <p:ext uri="{BB962C8B-B14F-4D97-AF65-F5344CB8AC3E}">
        <p14:creationId xmlns:p14="http://schemas.microsoft.com/office/powerpoint/2010/main" val="3799020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B5B71C-FF1B-3C48-B115-124C70FD32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33446"/>
          </a:xfrm>
        </p:spPr>
        <p:txBody>
          <a:bodyPr>
            <a:noAutofit/>
          </a:bodyPr>
          <a:lstStyle/>
          <a:p>
            <a:r>
              <a:rPr lang="en-US" dirty="0"/>
              <a:t>Monitoring history</a:t>
            </a:r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7153E862-F722-CC44-9522-D5D691EA11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95426"/>
            <a:ext cx="9851682" cy="6062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6151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B5B71C-FF1B-3C48-B115-124C70FD32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33446"/>
          </a:xfrm>
        </p:spPr>
        <p:txBody>
          <a:bodyPr>
            <a:noAutofit/>
          </a:bodyPr>
          <a:lstStyle/>
          <a:p>
            <a:r>
              <a:rPr lang="en-US" dirty="0"/>
              <a:t>Management history</a:t>
            </a:r>
          </a:p>
        </p:txBody>
      </p:sp>
      <p:pic>
        <p:nvPicPr>
          <p:cNvPr id="4" name="Picture 3" descr="Chart, bar chart, waterfall chart&#10;&#10;Description automatically generated">
            <a:extLst>
              <a:ext uri="{FF2B5EF4-FFF2-40B4-BE49-F238E27FC236}">
                <a16:creationId xmlns:a16="http://schemas.microsoft.com/office/drawing/2014/main" id="{88411460-DF9A-9F44-A307-206D57AD49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5288"/>
            <a:ext cx="9868157" cy="6072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524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B5B71C-FF1B-3C48-B115-124C70FD32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33446"/>
          </a:xfrm>
        </p:spPr>
        <p:txBody>
          <a:bodyPr>
            <a:noAutofit/>
          </a:bodyPr>
          <a:lstStyle/>
          <a:p>
            <a:r>
              <a:rPr lang="en-US" dirty="0"/>
              <a:t>Is there mid- to late-season contamination risk?</a:t>
            </a:r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7153E862-F722-CC44-9522-D5D691EA11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95426"/>
            <a:ext cx="9851682" cy="6062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9114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B5B71C-FF1B-3C48-B115-124C70FD32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33446"/>
          </a:xfrm>
        </p:spPr>
        <p:txBody>
          <a:bodyPr>
            <a:noAutofit/>
          </a:bodyPr>
          <a:lstStyle/>
          <a:p>
            <a:r>
              <a:rPr lang="en-US" dirty="0"/>
              <a:t>Evidence for mid- to late-season contamination risk</a:t>
            </a:r>
          </a:p>
        </p:txBody>
      </p:sp>
      <p:pic>
        <p:nvPicPr>
          <p:cNvPr id="5" name="Picture 4" descr="Graphical user interface, diagram, application, table, Excel&#10;&#10;Description automatically generated">
            <a:extLst>
              <a:ext uri="{FF2B5EF4-FFF2-40B4-BE49-F238E27FC236}">
                <a16:creationId xmlns:a16="http://schemas.microsoft.com/office/drawing/2014/main" id="{655BADD4-28DE-7043-8CA0-1945EFC3DD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211" y="755821"/>
            <a:ext cx="6102178" cy="6102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6977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4CBEC4EF-0ACC-5F43-823F-30BE1A657485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2192000" cy="83344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Evidence for mid- to late-season contamination risk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8CCD1D5-AFD7-F048-8282-332F43258E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60" y="833447"/>
            <a:ext cx="10991656" cy="5918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832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</TotalTime>
  <Words>316</Words>
  <Application>Microsoft Macintosh PowerPoint</Application>
  <PresentationFormat>Widescreen</PresentationFormat>
  <Paragraphs>43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Value of monitoring facilitating efficient and adaptive biotoxin management in the West Coast Dungeness Crab fishery</vt:lpstr>
      <vt:lpstr>Impacts of HABs on the Dungeness crab fishery</vt:lpstr>
      <vt:lpstr>PowerPoint Presentation</vt:lpstr>
      <vt:lpstr>Management changes after the 2015 HAB event</vt:lpstr>
      <vt:lpstr>Monitoring history</vt:lpstr>
      <vt:lpstr>Management history</vt:lpstr>
      <vt:lpstr>Is there mid- to late-season contamination risk?</vt:lpstr>
      <vt:lpstr>Evidence for mid- to late-season contamination risk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Value of monitoring facilitating efficient and adaptive biotoxin management in the West Coast Dungeness Crab fishery</dc:title>
  <dc:creator>Chris Free</dc:creator>
  <cp:lastModifiedBy>Chris Free</cp:lastModifiedBy>
  <cp:revision>15</cp:revision>
  <dcterms:created xsi:type="dcterms:W3CDTF">2021-11-09T17:34:02Z</dcterms:created>
  <dcterms:modified xsi:type="dcterms:W3CDTF">2021-11-09T20:45:38Z</dcterms:modified>
</cp:coreProperties>
</file>